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333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D6"/>
    <a:srgbClr val="8FAADC"/>
    <a:srgbClr val="2F5597"/>
    <a:srgbClr val="59A7FF"/>
    <a:srgbClr val="5B9BD5"/>
    <a:srgbClr val="4472C4"/>
    <a:srgbClr val="0C79F3"/>
    <a:srgbClr val="8DA6EB"/>
    <a:srgbClr val="9DC3E6"/>
    <a:srgbClr val="8497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EF0B0-0251-4A66-9B9F-965E5A1048C2}" v="177" dt="2022-09-12T19:39:46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5" autoAdjust="0"/>
    <p:restoredTop sz="93849" autoAdjust="0"/>
  </p:normalViewPr>
  <p:slideViewPr>
    <p:cSldViewPr snapToGrid="0" snapToObjects="1">
      <p:cViewPr varScale="1">
        <p:scale>
          <a:sx n="68" d="100"/>
          <a:sy n="68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65C7A-5FC0-4C18-B2F5-508EFB4CC129}" type="datetimeFigureOut">
              <a:rPr lang="es-CO" smtClean="0"/>
              <a:t>09/06/2023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82F25-F342-40D8-8BF7-7FFF44A6C51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794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AF6259-5BB7-4C92-8DCB-058FD77F7B8F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71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BCDEA0-2CDD-A84E-B540-3A6C98B78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F9AAAF-9C24-AC47-9D07-2830FFDD3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FEF0FA-6E64-6144-8180-A1A4A57E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D1E70E-C33F-1248-A5A4-5C7F510A3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FE62CC-3DDD-9747-A169-276CA0B2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267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A8ABFC-37B3-5C44-8A94-1971F75C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0F3668-3982-1749-9556-B53FE944E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909D1C-0548-234A-BD91-5529FBE7D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79871B-86BD-9240-B5A5-8CE0161E6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23C0BD-548B-3E48-9AD4-A0F21281A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535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6F3958-E8D6-A547-B977-658CD1FB4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041F7C-ED9B-D940-B01E-7F9EFDC2E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FB2FC7-921D-CB4D-A536-1AF1E96C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E110-01D6-6F45-AA33-85505B97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D7457A-D7C7-524A-898F-1AB2354C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940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6B0BE-00B4-E34C-B481-E6BD944F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DA12E7-9702-854E-8353-B1F05AF21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74B7C-0C8D-224D-8B8A-213737C98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BF30C1-B44E-C14D-B9FF-07B4A5D7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D360A6-01D9-614E-84E6-CC03D6A2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940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81843-232E-4F41-9ECB-63264211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DFFD63-8F5B-6D46-B81D-A5FE6F499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C31679-1032-B241-85AE-6A0EE959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C77864-2D47-714A-B5C5-D14C84B19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4ED924-4CCD-164B-BDEE-231F272AC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48406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B405AD-C2C9-C544-8D7E-D7860132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A24E16-C2D9-4C4C-9199-15A8A8834F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274A3B-2CE2-E541-AC45-BE31DE3D33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F528E0-7390-AE4C-BF29-F803B8C6A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366208-69BD-5F48-8957-DB4776C9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DA9ACE-CA6A-5344-B6EF-D2B89D51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1733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655616-7E83-3849-B406-DE32DF06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E1078E-22F9-8D45-A6E7-4F680EFF9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7A1A75-17EA-3743-BFC0-999A3A1E2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33CE308-2975-C84C-ADC6-26DCBBD460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7C84B5D-A577-C249-AC2E-DC045F0B1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928BC2-B78D-9841-9B3E-38832F1E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4C48946-C64B-C748-96D6-8577C5FC0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735518-ABA1-4D41-9E50-C4A6C180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8099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425F14-034B-2740-98AD-2387D571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FCB07E-EF46-C841-AD10-674B4542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A494A1-8398-364F-87C3-E8BD5B87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B2C4407-F3DD-6C4E-AC30-87BADD66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9922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D1AB5C-11E0-AF41-977C-B243764C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D1C646-F38F-B541-8B12-CFA2DB0A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A68EE13-F4DD-4541-8173-E088A283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380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A8593-4A1B-A04A-B51B-097A4E558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5435AC-9F1E-FF47-B910-80AFFA387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D1EEEE-E593-954D-97A0-6F7F5A4AE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8F558C-7DAB-FD4A-A2B0-5CC43819D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7B4F7E-B6D1-AE46-B2C6-75DB93C1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1792ED-4BFA-FB49-8A5D-0DE690A7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92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E7B2A-EECC-8C45-AB36-160ABB1CB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83ECEA-0746-DA46-9143-EE3E1D8DF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ABFC3C-9B65-9F46-AF6B-80B378075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24B622-7AA5-5D40-8FBE-7B07C828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ADED32-1E3B-DA45-8740-D7269B92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67A541-FB6B-DC4B-86AC-14B64ABA9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7501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FE87C58-C5EF-C741-A64C-E12DC81CA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74226B-1EE6-FB45-8131-5CA6F79EC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C129A-A9B3-834A-A853-D22C16520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E7B01-3F33-4543-A08E-C7C8F76ED7D4}" type="datetimeFigureOut">
              <a:rPr lang="es-CO" smtClean="0"/>
              <a:t>09/06/2023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D56ED2-F998-4246-A07D-99F2C99A20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1D2A52-CF8A-2F41-AF2A-FDB07991C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2E233-260A-AA4C-930F-48579F86B357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0261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B7849089-5DCB-4C9C-8AD0-41EB816CEBA0}"/>
              </a:ext>
            </a:extLst>
          </p:cNvPr>
          <p:cNvGrpSpPr/>
          <p:nvPr/>
        </p:nvGrpSpPr>
        <p:grpSpPr>
          <a:xfrm>
            <a:off x="1894863" y="1738051"/>
            <a:ext cx="7571232" cy="2091692"/>
            <a:chOff x="365760" y="3300057"/>
            <a:chExt cx="7571232" cy="402301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5FA6A5D8-457B-48D1-9302-8F741EAE24B5}"/>
                </a:ext>
              </a:extLst>
            </p:cNvPr>
            <p:cNvSpPr/>
            <p:nvPr/>
          </p:nvSpPr>
          <p:spPr>
            <a:xfrm>
              <a:off x="365760" y="3336962"/>
              <a:ext cx="7571232" cy="62120"/>
            </a:xfrm>
            <a:custGeom>
              <a:avLst/>
              <a:gdLst>
                <a:gd name="connsiteX0" fmla="*/ 0 w 7571232"/>
                <a:gd name="connsiteY0" fmla="*/ 0 h 62120"/>
                <a:gd name="connsiteX1" fmla="*/ 7571232 w 7571232"/>
                <a:gd name="connsiteY1" fmla="*/ 0 h 62120"/>
                <a:gd name="connsiteX2" fmla="*/ 7571232 w 7571232"/>
                <a:gd name="connsiteY2" fmla="*/ 62120 h 62120"/>
                <a:gd name="connsiteX3" fmla="*/ 0 w 7571232"/>
                <a:gd name="connsiteY3" fmla="*/ 62120 h 62120"/>
                <a:gd name="connsiteX4" fmla="*/ 0 w 7571232"/>
                <a:gd name="connsiteY4" fmla="*/ 0 h 62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71232" h="62120">
                  <a:moveTo>
                    <a:pt x="0" y="0"/>
                  </a:moveTo>
                  <a:lnTo>
                    <a:pt x="7571232" y="0"/>
                  </a:lnTo>
                  <a:lnTo>
                    <a:pt x="7571232" y="62120"/>
                  </a:lnTo>
                  <a:lnTo>
                    <a:pt x="0" y="62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0387" tIns="17780" rIns="99568" bIns="17780" numCol="1" spcCol="1270" anchor="t" anchorCtr="0">
              <a:noAutofit/>
            </a:bodyPr>
            <a:lstStyle/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endParaRPr lang="es-CO" sz="1400" kern="1200" dirty="0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5585B5DA-6A86-4DEA-AA1D-5A473FA0747C}"/>
                </a:ext>
              </a:extLst>
            </p:cNvPr>
            <p:cNvSpPr/>
            <p:nvPr/>
          </p:nvSpPr>
          <p:spPr>
            <a:xfrm>
              <a:off x="365760" y="3478232"/>
              <a:ext cx="7571232" cy="62120"/>
            </a:xfrm>
            <a:custGeom>
              <a:avLst/>
              <a:gdLst>
                <a:gd name="connsiteX0" fmla="*/ 0 w 7571232"/>
                <a:gd name="connsiteY0" fmla="*/ 0 h 62120"/>
                <a:gd name="connsiteX1" fmla="*/ 7571232 w 7571232"/>
                <a:gd name="connsiteY1" fmla="*/ 0 h 62120"/>
                <a:gd name="connsiteX2" fmla="*/ 7571232 w 7571232"/>
                <a:gd name="connsiteY2" fmla="*/ 62120 h 62120"/>
                <a:gd name="connsiteX3" fmla="*/ 0 w 7571232"/>
                <a:gd name="connsiteY3" fmla="*/ 62120 h 62120"/>
                <a:gd name="connsiteX4" fmla="*/ 0 w 7571232"/>
                <a:gd name="connsiteY4" fmla="*/ 0 h 62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71232" h="62120">
                  <a:moveTo>
                    <a:pt x="0" y="0"/>
                  </a:moveTo>
                  <a:lnTo>
                    <a:pt x="7571232" y="0"/>
                  </a:lnTo>
                  <a:lnTo>
                    <a:pt x="7571232" y="62120"/>
                  </a:lnTo>
                  <a:lnTo>
                    <a:pt x="0" y="62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0387" tIns="17780" rIns="99568" bIns="17780" numCol="1" spcCol="1270" anchor="t" anchorCtr="0">
              <a:noAutofit/>
            </a:bodyPr>
            <a:lstStyle/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endParaRPr lang="es-CO" sz="1400" kern="1200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1D5A3A69-1D53-4458-B66E-67DDBE0BFBDF}"/>
                </a:ext>
              </a:extLst>
            </p:cNvPr>
            <p:cNvSpPr/>
            <p:nvPr/>
          </p:nvSpPr>
          <p:spPr>
            <a:xfrm>
              <a:off x="365760" y="3640238"/>
              <a:ext cx="7571232" cy="62120"/>
            </a:xfrm>
            <a:custGeom>
              <a:avLst/>
              <a:gdLst>
                <a:gd name="connsiteX0" fmla="*/ 0 w 7571232"/>
                <a:gd name="connsiteY0" fmla="*/ 0 h 62120"/>
                <a:gd name="connsiteX1" fmla="*/ 7571232 w 7571232"/>
                <a:gd name="connsiteY1" fmla="*/ 0 h 62120"/>
                <a:gd name="connsiteX2" fmla="*/ 7571232 w 7571232"/>
                <a:gd name="connsiteY2" fmla="*/ 62120 h 62120"/>
                <a:gd name="connsiteX3" fmla="*/ 0 w 7571232"/>
                <a:gd name="connsiteY3" fmla="*/ 62120 h 62120"/>
                <a:gd name="connsiteX4" fmla="*/ 0 w 7571232"/>
                <a:gd name="connsiteY4" fmla="*/ 0 h 62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71232" h="62120">
                  <a:moveTo>
                    <a:pt x="0" y="0"/>
                  </a:moveTo>
                  <a:lnTo>
                    <a:pt x="7571232" y="0"/>
                  </a:lnTo>
                  <a:lnTo>
                    <a:pt x="7571232" y="62120"/>
                  </a:lnTo>
                  <a:lnTo>
                    <a:pt x="0" y="6212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0387" tIns="17780" rIns="99568" bIns="17780" numCol="1" spcCol="1270" anchor="t" anchorCtr="0">
              <a:noAutofit/>
            </a:bodyPr>
            <a:lstStyle/>
            <a:p>
              <a:pPr marL="114300" lvl="1" indent="-11430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endParaRPr lang="es-CO" sz="1400" kern="1200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C756D133-2DFC-425E-8C59-AB77BDE31F6A}"/>
                </a:ext>
              </a:extLst>
            </p:cNvPr>
            <p:cNvSpPr/>
            <p:nvPr/>
          </p:nvSpPr>
          <p:spPr>
            <a:xfrm>
              <a:off x="365760" y="3300057"/>
              <a:ext cx="7571232" cy="290238"/>
            </a:xfrm>
            <a:custGeom>
              <a:avLst/>
              <a:gdLst>
                <a:gd name="connsiteX0" fmla="*/ 0 w 7571232"/>
                <a:gd name="connsiteY0" fmla="*/ 70762 h 424562"/>
                <a:gd name="connsiteX1" fmla="*/ 70762 w 7571232"/>
                <a:gd name="connsiteY1" fmla="*/ 0 h 424562"/>
                <a:gd name="connsiteX2" fmla="*/ 7500470 w 7571232"/>
                <a:gd name="connsiteY2" fmla="*/ 0 h 424562"/>
                <a:gd name="connsiteX3" fmla="*/ 7571232 w 7571232"/>
                <a:gd name="connsiteY3" fmla="*/ 70762 h 424562"/>
                <a:gd name="connsiteX4" fmla="*/ 7571232 w 7571232"/>
                <a:gd name="connsiteY4" fmla="*/ 353800 h 424562"/>
                <a:gd name="connsiteX5" fmla="*/ 7500470 w 7571232"/>
                <a:gd name="connsiteY5" fmla="*/ 424562 h 424562"/>
                <a:gd name="connsiteX6" fmla="*/ 70762 w 7571232"/>
                <a:gd name="connsiteY6" fmla="*/ 424562 h 424562"/>
                <a:gd name="connsiteX7" fmla="*/ 0 w 7571232"/>
                <a:gd name="connsiteY7" fmla="*/ 353800 h 424562"/>
                <a:gd name="connsiteX8" fmla="*/ 0 w 7571232"/>
                <a:gd name="connsiteY8" fmla="*/ 70762 h 424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571232" h="424562">
                  <a:moveTo>
                    <a:pt x="0" y="70762"/>
                  </a:moveTo>
                  <a:cubicBezTo>
                    <a:pt x="0" y="31681"/>
                    <a:pt x="31681" y="0"/>
                    <a:pt x="70762" y="0"/>
                  </a:cubicBezTo>
                  <a:lnTo>
                    <a:pt x="7500470" y="0"/>
                  </a:lnTo>
                  <a:cubicBezTo>
                    <a:pt x="7539551" y="0"/>
                    <a:pt x="7571232" y="31681"/>
                    <a:pt x="7571232" y="70762"/>
                  </a:cubicBezTo>
                  <a:lnTo>
                    <a:pt x="7571232" y="353800"/>
                  </a:lnTo>
                  <a:cubicBezTo>
                    <a:pt x="7571232" y="392881"/>
                    <a:pt x="7539551" y="424562"/>
                    <a:pt x="7500470" y="424562"/>
                  </a:cubicBezTo>
                  <a:lnTo>
                    <a:pt x="70762" y="424562"/>
                  </a:lnTo>
                  <a:cubicBezTo>
                    <a:pt x="31681" y="424562"/>
                    <a:pt x="0" y="392881"/>
                    <a:pt x="0" y="353800"/>
                  </a:cubicBezTo>
                  <a:lnTo>
                    <a:pt x="0" y="7076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4065" tIns="74065" rIns="74065" bIns="74065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200" dirty="0"/>
                <a:t> 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3400" b="1" dirty="0">
                  <a:solidFill>
                    <a:schemeClr val="bg1"/>
                  </a:solidFill>
                  <a:latin typeface="Museo Sans Cond 700" panose="02000000000000000000" pitchFamily="2" charset="77"/>
                </a:rPr>
                <a:t>Gestión de Integridad 2023</a:t>
              </a:r>
              <a:endParaRPr lang="es-CO" sz="3400" kern="1200" dirty="0">
                <a:solidFill>
                  <a:schemeClr val="bg1"/>
                </a:solidFill>
              </a:endParaRP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32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5621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7;p1">
            <a:extLst>
              <a:ext uri="{FF2B5EF4-FFF2-40B4-BE49-F238E27FC236}">
                <a16:creationId xmlns:a16="http://schemas.microsoft.com/office/drawing/2014/main" id="{43362DB0-C510-4296-85F8-0165EC247541}"/>
              </a:ext>
            </a:extLst>
          </p:cNvPr>
          <p:cNvSpPr txBox="1"/>
          <p:nvPr/>
        </p:nvSpPr>
        <p:spPr>
          <a:xfrm>
            <a:off x="1023956" y="476979"/>
            <a:ext cx="10184674" cy="593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O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5357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dirty="0">
                <a:sym typeface="Calibri"/>
              </a:rPr>
              <a:t>Durante lo corrido de la vigencia 2023, se han adelantado las siguientes actividades para promover la apropiación del Código de </a:t>
            </a:r>
            <a:r>
              <a:rPr lang="es-CO" sz="1600">
                <a:sym typeface="Calibri"/>
              </a:rPr>
              <a:t>Integridad :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srgbClr val="65357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+mj-ea"/>
              <a:cs typeface="+mj-cs"/>
              <a:sym typeface="Calibri"/>
            </a:endParaRPr>
          </a:p>
        </p:txBody>
      </p:sp>
      <p:grpSp>
        <p:nvGrpSpPr>
          <p:cNvPr id="47" name="Google Shape;444;p24">
            <a:extLst>
              <a:ext uri="{FF2B5EF4-FFF2-40B4-BE49-F238E27FC236}">
                <a16:creationId xmlns:a16="http://schemas.microsoft.com/office/drawing/2014/main" id="{B8D6BC04-CAA9-4F6E-8616-9F9A9E180400}"/>
              </a:ext>
            </a:extLst>
          </p:cNvPr>
          <p:cNvGrpSpPr/>
          <p:nvPr/>
        </p:nvGrpSpPr>
        <p:grpSpPr>
          <a:xfrm>
            <a:off x="719934" y="4374776"/>
            <a:ext cx="1674708" cy="1497880"/>
            <a:chOff x="851762" y="1342427"/>
            <a:chExt cx="1244039" cy="1244039"/>
          </a:xfrm>
        </p:grpSpPr>
        <p:sp>
          <p:nvSpPr>
            <p:cNvPr id="48" name="Google Shape;445;p24">
              <a:extLst>
                <a:ext uri="{FF2B5EF4-FFF2-40B4-BE49-F238E27FC236}">
                  <a16:creationId xmlns:a16="http://schemas.microsoft.com/office/drawing/2014/main" id="{EAE98D64-B035-431E-B92F-9A0951C4C677}"/>
                </a:ext>
              </a:extLst>
            </p:cNvPr>
            <p:cNvSpPr/>
            <p:nvPr/>
          </p:nvSpPr>
          <p:spPr>
            <a:xfrm>
              <a:off x="851762" y="1342427"/>
              <a:ext cx="1244039" cy="1244039"/>
            </a:xfrm>
            <a:prstGeom prst="donut">
              <a:avLst>
                <a:gd name="adj" fmla="val 15028"/>
              </a:avLst>
            </a:prstGeom>
            <a:noFill/>
            <a:ln w="9525" cap="flat" cmpd="sng">
              <a:solidFill>
                <a:srgbClr val="1E35A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  <p:sp>
          <p:nvSpPr>
            <p:cNvPr id="49" name="Google Shape;446;p24">
              <a:extLst>
                <a:ext uri="{FF2B5EF4-FFF2-40B4-BE49-F238E27FC236}">
                  <a16:creationId xmlns:a16="http://schemas.microsoft.com/office/drawing/2014/main" id="{61CF741F-C899-4F9E-B12F-27F89B498E50}"/>
                </a:ext>
              </a:extLst>
            </p:cNvPr>
            <p:cNvSpPr/>
            <p:nvPr/>
          </p:nvSpPr>
          <p:spPr>
            <a:xfrm>
              <a:off x="895152" y="1385620"/>
              <a:ext cx="1157203" cy="1157571"/>
            </a:xfrm>
            <a:prstGeom prst="blockArc">
              <a:avLst>
                <a:gd name="adj1" fmla="val 10812714"/>
                <a:gd name="adj2" fmla="val 21599774"/>
                <a:gd name="adj3" fmla="val 8499"/>
              </a:avLst>
            </a:prstGeom>
            <a:solidFill>
              <a:srgbClr val="1E35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</p:grpSp>
      <p:grpSp>
        <p:nvGrpSpPr>
          <p:cNvPr id="61" name="Google Shape;455;p24">
            <a:extLst>
              <a:ext uri="{FF2B5EF4-FFF2-40B4-BE49-F238E27FC236}">
                <a16:creationId xmlns:a16="http://schemas.microsoft.com/office/drawing/2014/main" id="{062E8204-3BE5-49E3-A68B-161FC1BEE2F5}"/>
              </a:ext>
            </a:extLst>
          </p:cNvPr>
          <p:cNvGrpSpPr/>
          <p:nvPr/>
        </p:nvGrpSpPr>
        <p:grpSpPr>
          <a:xfrm>
            <a:off x="6771251" y="1292321"/>
            <a:ext cx="1443318" cy="1450911"/>
            <a:chOff x="4935067" y="1342427"/>
            <a:chExt cx="1244039" cy="1244039"/>
          </a:xfrm>
        </p:grpSpPr>
        <p:sp>
          <p:nvSpPr>
            <p:cNvPr id="62" name="Google Shape;456;p24">
              <a:extLst>
                <a:ext uri="{FF2B5EF4-FFF2-40B4-BE49-F238E27FC236}">
                  <a16:creationId xmlns:a16="http://schemas.microsoft.com/office/drawing/2014/main" id="{C97EAF1E-B0C5-421F-BEFC-9FF6E2256934}"/>
                </a:ext>
              </a:extLst>
            </p:cNvPr>
            <p:cNvSpPr/>
            <p:nvPr/>
          </p:nvSpPr>
          <p:spPr>
            <a:xfrm>
              <a:off x="4935067" y="1342427"/>
              <a:ext cx="1244039" cy="1244039"/>
            </a:xfrm>
            <a:prstGeom prst="donut">
              <a:avLst>
                <a:gd name="adj" fmla="val 15028"/>
              </a:avLst>
            </a:prstGeom>
            <a:noFill/>
            <a:ln w="9525" cap="flat" cmpd="sng">
              <a:solidFill>
                <a:srgbClr val="4472C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  <p:sp>
          <p:nvSpPr>
            <p:cNvPr id="63" name="Google Shape;457;p24">
              <a:extLst>
                <a:ext uri="{FF2B5EF4-FFF2-40B4-BE49-F238E27FC236}">
                  <a16:creationId xmlns:a16="http://schemas.microsoft.com/office/drawing/2014/main" id="{4FAA1F0F-92C5-4F93-9710-6B38EB33282F}"/>
                </a:ext>
              </a:extLst>
            </p:cNvPr>
            <p:cNvSpPr/>
            <p:nvPr/>
          </p:nvSpPr>
          <p:spPr>
            <a:xfrm>
              <a:off x="4978457" y="1385620"/>
              <a:ext cx="1157203" cy="1157571"/>
            </a:xfrm>
            <a:prstGeom prst="blockArc">
              <a:avLst>
                <a:gd name="adj1" fmla="val 7014339"/>
                <a:gd name="adj2" fmla="val 21599774"/>
                <a:gd name="adj3" fmla="val 8499"/>
              </a:avLst>
            </a:prstGeom>
            <a:solidFill>
              <a:srgbClr val="4472C4"/>
            </a:solidFill>
            <a:ln>
              <a:solidFill>
                <a:srgbClr val="4472C4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</p:grpSp>
      <p:grpSp>
        <p:nvGrpSpPr>
          <p:cNvPr id="102" name="Google Shape;476;p24">
            <a:extLst>
              <a:ext uri="{FF2B5EF4-FFF2-40B4-BE49-F238E27FC236}">
                <a16:creationId xmlns:a16="http://schemas.microsoft.com/office/drawing/2014/main" id="{11948234-DFB1-4C94-A8EB-7F26B38BDD61}"/>
              </a:ext>
            </a:extLst>
          </p:cNvPr>
          <p:cNvGrpSpPr/>
          <p:nvPr/>
        </p:nvGrpSpPr>
        <p:grpSpPr>
          <a:xfrm>
            <a:off x="2202037" y="1534027"/>
            <a:ext cx="4466058" cy="2728472"/>
            <a:chOff x="2187151" y="3495289"/>
            <a:chExt cx="2364657" cy="735347"/>
          </a:xfrm>
        </p:grpSpPr>
        <p:sp>
          <p:nvSpPr>
            <p:cNvPr id="103" name="Google Shape;477;p24">
              <a:extLst>
                <a:ext uri="{FF2B5EF4-FFF2-40B4-BE49-F238E27FC236}">
                  <a16:creationId xmlns:a16="http://schemas.microsoft.com/office/drawing/2014/main" id="{A766DB35-26D5-48C3-9C4A-76604FE40A0A}"/>
                </a:ext>
              </a:extLst>
            </p:cNvPr>
            <p:cNvSpPr txBox="1"/>
            <p:nvPr/>
          </p:nvSpPr>
          <p:spPr>
            <a:xfrm>
              <a:off x="2187151" y="3594611"/>
              <a:ext cx="2364657" cy="636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just">
                <a:defRPr/>
              </a:pPr>
              <a:r>
                <a:rPr lang="en-US" sz="1050" spc="12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- </a:t>
              </a:r>
              <a:r>
                <a:rPr lang="en-US" sz="1400" dirty="0">
                  <a:solidFill>
                    <a:schemeClr val="accent1">
                      <a:lumMod val="50000"/>
                    </a:schemeClr>
                  </a:solidFill>
                  <a:latin typeface="Poppins" panose="00000500000000000000" pitchFamily="2" charset="0"/>
                </a:rPr>
                <a:t>Durante el mes de abril de 2023 se realizó la convocatoria para conformar el Equipo de Gestores de Integridad del IDRD, al cual fueron postulados 4 funcionarios.</a:t>
              </a:r>
            </a:p>
          </p:txBody>
        </p:sp>
        <p:sp>
          <p:nvSpPr>
            <p:cNvPr id="104" name="Google Shape;478;p24">
              <a:extLst>
                <a:ext uri="{FF2B5EF4-FFF2-40B4-BE49-F238E27FC236}">
                  <a16:creationId xmlns:a16="http://schemas.microsoft.com/office/drawing/2014/main" id="{DA0B9046-F7B2-49F6-88B4-40F8E2629CCA}"/>
                </a:ext>
              </a:extLst>
            </p:cNvPr>
            <p:cNvSpPr/>
            <p:nvPr/>
          </p:nvSpPr>
          <p:spPr>
            <a:xfrm>
              <a:off x="2231501" y="3495289"/>
              <a:ext cx="1985124" cy="229095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>
                <a:lnSpc>
                  <a:spcPts val="1500"/>
                </a:lnSpc>
                <a:defRPr/>
              </a:pPr>
              <a:r>
                <a:rPr lang="es-CO" sz="1200" b="1" i="0" dirty="0">
                  <a:solidFill>
                    <a:schemeClr val="bg1"/>
                  </a:solidFill>
                  <a:effectLst/>
                  <a:latin typeface="Poppins" panose="020B0502040204020203" pitchFamily="2" charset="0"/>
                </a:rPr>
                <a:t>Convocatoria Equipo de Gestores de Integridad</a:t>
              </a:r>
              <a:endParaRPr lang="en-US" sz="1200" b="1" spc="140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11" name="Picture 12">
            <a:extLst>
              <a:ext uri="{FF2B5EF4-FFF2-40B4-BE49-F238E27FC236}">
                <a16:creationId xmlns:a16="http://schemas.microsoft.com/office/drawing/2014/main" id="{E356029C-E126-4A5C-A27F-08B75268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2891" y="4293580"/>
            <a:ext cx="1557438" cy="1557438"/>
          </a:xfrm>
          <a:prstGeom prst="rect">
            <a:avLst/>
          </a:prstGeom>
        </p:spPr>
      </p:pic>
      <p:sp>
        <p:nvSpPr>
          <p:cNvPr id="112" name="Google Shape;478;p24">
            <a:extLst>
              <a:ext uri="{FF2B5EF4-FFF2-40B4-BE49-F238E27FC236}">
                <a16:creationId xmlns:a16="http://schemas.microsoft.com/office/drawing/2014/main" id="{456BDC63-B524-4001-94C6-20C3F77068DD}"/>
              </a:ext>
            </a:extLst>
          </p:cNvPr>
          <p:cNvSpPr/>
          <p:nvPr/>
        </p:nvSpPr>
        <p:spPr>
          <a:xfrm>
            <a:off x="8515653" y="1513262"/>
            <a:ext cx="2265529" cy="467052"/>
          </a:xfrm>
          <a:prstGeom prst="roundRect">
            <a:avLst>
              <a:gd name="adj" fmla="val 50000"/>
            </a:avLst>
          </a:prstGeom>
          <a:solidFill>
            <a:srgbClr val="2C2C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lnSpc>
                <a:spcPts val="1500"/>
              </a:lnSpc>
              <a:defRPr/>
            </a:pPr>
            <a:r>
              <a:rPr lang="es-ES" sz="1200" b="1" spc="140" dirty="0">
                <a:solidFill>
                  <a:schemeClr val="bg1"/>
                </a:solidFill>
                <a:latin typeface="Poppins" panose="00000500000000000000" pitchFamily="2" charset="0"/>
              </a:rPr>
              <a:t>Capacitación del Equipo Gestor :</a:t>
            </a:r>
            <a:endParaRPr lang="en-US" sz="1200" b="1" spc="14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3" name="Google Shape;478;p24">
            <a:extLst>
              <a:ext uri="{FF2B5EF4-FFF2-40B4-BE49-F238E27FC236}">
                <a16:creationId xmlns:a16="http://schemas.microsoft.com/office/drawing/2014/main" id="{A0FF8B27-2EB7-46A0-97D9-5E1F5D47D3BA}"/>
              </a:ext>
            </a:extLst>
          </p:cNvPr>
          <p:cNvSpPr/>
          <p:nvPr/>
        </p:nvSpPr>
        <p:spPr>
          <a:xfrm>
            <a:off x="2875581" y="4412151"/>
            <a:ext cx="2318379" cy="680150"/>
          </a:xfrm>
          <a:prstGeom prst="roundRect">
            <a:avLst>
              <a:gd name="adj" fmla="val 50000"/>
            </a:avLst>
          </a:prstGeom>
          <a:solidFill>
            <a:srgbClr val="8FAA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lnSpc>
                <a:spcPts val="1500"/>
              </a:lnSpc>
              <a:defRPr/>
            </a:pPr>
            <a:r>
              <a:rPr lang="es-ES" sz="14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Conformación  Equipo Gestor: </a:t>
            </a:r>
            <a:endParaRPr lang="en-US" sz="1400" b="1" spc="14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4" name="Google Shape;477;p24">
            <a:extLst>
              <a:ext uri="{FF2B5EF4-FFF2-40B4-BE49-F238E27FC236}">
                <a16:creationId xmlns:a16="http://schemas.microsoft.com/office/drawing/2014/main" id="{1C85BE16-C4AD-4007-8D94-2897F0F7B333}"/>
              </a:ext>
            </a:extLst>
          </p:cNvPr>
          <p:cNvSpPr txBox="1"/>
          <p:nvPr/>
        </p:nvSpPr>
        <p:spPr>
          <a:xfrm>
            <a:off x="2705588" y="5310372"/>
            <a:ext cx="4975371" cy="132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b="0" i="0" dirty="0">
                <a:solidFill>
                  <a:schemeClr val="accent5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Mediante Resolución 375 de abril de 2023 se conformó el Equipo de Gestores de Integridad, la cual fue publicada para conocimiento de todos nuestros colaboradores a través del aplicativo ISOLUCION.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b="0" i="0" dirty="0">
              <a:solidFill>
                <a:schemeClr val="accent5">
                  <a:lumMod val="50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grpSp>
        <p:nvGrpSpPr>
          <p:cNvPr id="126" name="Google Shape;455;p24">
            <a:extLst>
              <a:ext uri="{FF2B5EF4-FFF2-40B4-BE49-F238E27FC236}">
                <a16:creationId xmlns:a16="http://schemas.microsoft.com/office/drawing/2014/main" id="{0455655C-5DBA-41C2-854B-32DF6BD64D7C}"/>
              </a:ext>
            </a:extLst>
          </p:cNvPr>
          <p:cNvGrpSpPr/>
          <p:nvPr/>
        </p:nvGrpSpPr>
        <p:grpSpPr>
          <a:xfrm>
            <a:off x="451198" y="1763987"/>
            <a:ext cx="1557438" cy="1450911"/>
            <a:chOff x="4935067" y="1342427"/>
            <a:chExt cx="1244039" cy="1244039"/>
          </a:xfrm>
        </p:grpSpPr>
        <p:sp>
          <p:nvSpPr>
            <p:cNvPr id="127" name="Google Shape;456;p24">
              <a:extLst>
                <a:ext uri="{FF2B5EF4-FFF2-40B4-BE49-F238E27FC236}">
                  <a16:creationId xmlns:a16="http://schemas.microsoft.com/office/drawing/2014/main" id="{F895E35B-691D-4A15-9E3A-2675602B8CE1}"/>
                </a:ext>
              </a:extLst>
            </p:cNvPr>
            <p:cNvSpPr/>
            <p:nvPr/>
          </p:nvSpPr>
          <p:spPr>
            <a:xfrm>
              <a:off x="4935067" y="1342427"/>
              <a:ext cx="1244039" cy="1244039"/>
            </a:xfrm>
            <a:prstGeom prst="donut">
              <a:avLst>
                <a:gd name="adj" fmla="val 15028"/>
              </a:avLst>
            </a:prstGeom>
            <a:noFill/>
            <a:ln w="9525" cap="flat" cmpd="sng">
              <a:solidFill>
                <a:srgbClr val="0C79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  <p:sp>
          <p:nvSpPr>
            <p:cNvPr id="128" name="Google Shape;457;p24">
              <a:extLst>
                <a:ext uri="{FF2B5EF4-FFF2-40B4-BE49-F238E27FC236}">
                  <a16:creationId xmlns:a16="http://schemas.microsoft.com/office/drawing/2014/main" id="{6F05E570-6F04-45E6-AA07-A8E955593BC2}"/>
                </a:ext>
              </a:extLst>
            </p:cNvPr>
            <p:cNvSpPr/>
            <p:nvPr/>
          </p:nvSpPr>
          <p:spPr>
            <a:xfrm>
              <a:off x="4978457" y="1385620"/>
              <a:ext cx="1157203" cy="1157571"/>
            </a:xfrm>
            <a:prstGeom prst="blockArc">
              <a:avLst>
                <a:gd name="adj1" fmla="val 7014339"/>
                <a:gd name="adj2" fmla="val 21599774"/>
                <a:gd name="adj3" fmla="val 8499"/>
              </a:avLst>
            </a:prstGeom>
            <a:solidFill>
              <a:srgbClr val="0C79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/>
                <a:sym typeface="Arial"/>
              </a:endParaRPr>
            </a:p>
          </p:txBody>
        </p:sp>
      </p:grpSp>
      <p:pic>
        <p:nvPicPr>
          <p:cNvPr id="129" name="Picture 13">
            <a:extLst>
              <a:ext uri="{FF2B5EF4-FFF2-40B4-BE49-F238E27FC236}">
                <a16:creationId xmlns:a16="http://schemas.microsoft.com/office/drawing/2014/main" id="{B2DD7BDE-1CDD-4A41-AEDA-81D1CC69A61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6953315" y="1381035"/>
            <a:ext cx="1135138" cy="1141109"/>
          </a:xfrm>
          <a:prstGeom prst="rect">
            <a:avLst/>
          </a:prstGeom>
        </p:spPr>
      </p:pic>
      <p:pic>
        <p:nvPicPr>
          <p:cNvPr id="135" name="Picture 24">
            <a:extLst>
              <a:ext uri="{FF2B5EF4-FFF2-40B4-BE49-F238E27FC236}">
                <a16:creationId xmlns:a16="http://schemas.microsoft.com/office/drawing/2014/main" id="{6E574ABA-62E6-446C-96C0-1A139B9C6F5C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85000"/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9715"/>
                    </a14:imgEffect>
                    <a14:imgEffect>
                      <a14:saturation sat="8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852771" y="2173070"/>
            <a:ext cx="799017" cy="704588"/>
          </a:xfrm>
          <a:prstGeom prst="rect">
            <a:avLst/>
          </a:prstGeom>
        </p:spPr>
      </p:pic>
      <p:sp>
        <p:nvSpPr>
          <p:cNvPr id="29" name="Google Shape;477;p24">
            <a:extLst>
              <a:ext uri="{FF2B5EF4-FFF2-40B4-BE49-F238E27FC236}">
                <a16:creationId xmlns:a16="http://schemas.microsoft.com/office/drawing/2014/main" id="{B6EBE658-1894-45BF-B003-9EB43FD37CFA}"/>
              </a:ext>
            </a:extLst>
          </p:cNvPr>
          <p:cNvSpPr txBox="1"/>
          <p:nvPr/>
        </p:nvSpPr>
        <p:spPr>
          <a:xfrm>
            <a:off x="8056387" y="2378043"/>
            <a:ext cx="3999625" cy="3263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</a:rPr>
              <a:t>De acuerdo con la información recibida por parte de la Alcaldía Mayor de Bogotá, el segundo ciclo de capacitación para Gestores nuevos del Distrito se realizará a mediados del mes de Julio de la presente vigencia, fecha en la que ya nuestros gestores se encuentran inscritos.</a:t>
            </a:r>
            <a:br>
              <a:rPr lang="es-ES" sz="1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</a:rPr>
            </a:br>
            <a:endParaRPr lang="es-ES" sz="1400" dirty="0">
              <a:solidFill>
                <a:schemeClr val="accent1">
                  <a:lumMod val="50000"/>
                </a:schemeClr>
              </a:solidFill>
              <a:latin typeface="Poppins" panose="00000500000000000000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accent1">
                    <a:lumMod val="50000"/>
                  </a:schemeClr>
                </a:solidFill>
                <a:latin typeface="Poppins" panose="00000500000000000000" pitchFamily="2" charset="0"/>
              </a:rPr>
              <a:t>De esta manera y una vez finalicen el mencionado curso esperamos que puedan dar inicio a sus labores de socialización y difusión de los valores del Servidor Público, así como del Código de Integridad y buen Gobierno que se encuentra vigente para el IDRD.</a:t>
            </a:r>
            <a:endParaRPr lang="es-ES" sz="1400" b="0" i="0" dirty="0">
              <a:solidFill>
                <a:schemeClr val="accent1">
                  <a:lumMod val="50000"/>
                </a:schemeClr>
              </a:solidFill>
              <a:effectLst/>
              <a:latin typeface="Poppins" panose="00000500000000000000" pitchFamily="2" charset="0"/>
            </a:endParaRPr>
          </a:p>
          <a:p>
            <a:pPr lvl="0" algn="just">
              <a:lnSpc>
                <a:spcPts val="1100"/>
              </a:lnSpc>
              <a:defRPr/>
            </a:pPr>
            <a:endParaRPr lang="en-US" sz="1400" spc="12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3825899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017653ECCD5754DA8618AF23BFDE53A" ma:contentTypeVersion="8" ma:contentTypeDescription="Crear nuevo documento." ma:contentTypeScope="" ma:versionID="e926b388acd214057b04c8eb7632cefc">
  <xsd:schema xmlns:xsd="http://www.w3.org/2001/XMLSchema" xmlns:xs="http://www.w3.org/2001/XMLSchema" xmlns:p="http://schemas.microsoft.com/office/2006/metadata/properties" xmlns:ns3="44ee4bf0-918a-4c23-b0cb-2a479d10da62" targetNamespace="http://schemas.microsoft.com/office/2006/metadata/properties" ma:root="true" ma:fieldsID="ee53d3ecff7592fcfe4a83ae46d165ac" ns3:_="">
    <xsd:import namespace="44ee4bf0-918a-4c23-b0cb-2a479d10da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ee4bf0-918a-4c23-b0cb-2a479d10da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4C8BA9-E97E-4CD6-B81B-39EA63C4FE7C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4ee4bf0-918a-4c23-b0cb-2a479d10da6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1562202-791E-452F-B485-6A51C9045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ee4bf0-918a-4c23-b0cb-2a479d10da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8CC7C2-9200-4E51-ABB7-EB945350A4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7303</TotalTime>
  <Words>202</Words>
  <Application>Microsoft Office PowerPoint</Application>
  <PresentationFormat>Panorámica</PresentationFormat>
  <Paragraphs>11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Museo Sans Cond 700</vt:lpstr>
      <vt:lpstr>Poppins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Rocio Hernandez Duarte</dc:creator>
  <cp:lastModifiedBy>Ruby Stella Moreno Agaton</cp:lastModifiedBy>
  <cp:revision>423</cp:revision>
  <dcterms:created xsi:type="dcterms:W3CDTF">2020-01-07T20:33:32Z</dcterms:created>
  <dcterms:modified xsi:type="dcterms:W3CDTF">2023-06-09T21:53:38Z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0x010100A017653ECCD5754DA8618AF23BFDE53A</vt:lpwstr>
  </property>
</Properties>
</file>